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Hibernate" panose="02000503000000000000" charset="0"/>
      <p:regular r:id="rId10"/>
    </p:embeddedFont>
    <p:embeddedFont>
      <p:font typeface="나눔손글씨 가람연꽃" panose="02000503000000000000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121" autoAdjust="0"/>
  </p:normalViewPr>
  <p:slideViewPr>
    <p:cSldViewPr>
      <p:cViewPr varScale="1">
        <p:scale>
          <a:sx n="66" d="100"/>
          <a:sy n="66" d="100"/>
        </p:scale>
        <p:origin x="8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CBCE7-DECF-4388-89FE-AACF6BE66EC4}" type="datetimeFigureOut">
              <a:rPr lang="ko-KR" altLang="en-US" smtClean="0"/>
              <a:t>2023-12-06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8DE87-E539-4092-BC01-F84F80CD02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26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8DE87-E539-4092-BC01-F84F80CD02F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0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-1214591" y="-653351"/>
            <a:ext cx="3335222" cy="3026714"/>
          </a:xfrm>
          <a:custGeom>
            <a:avLst/>
            <a:gdLst/>
            <a:ahLst/>
            <a:cxnLst/>
            <a:rect l="l" t="t" r="r" b="b"/>
            <a:pathLst>
              <a:path w="3335222" h="3026714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777434" y="-1093686"/>
            <a:ext cx="2669512" cy="2469299"/>
          </a:xfrm>
          <a:custGeom>
            <a:avLst/>
            <a:gdLst/>
            <a:ahLst/>
            <a:cxnLst/>
            <a:rect l="l" t="t" r="r" b="b"/>
            <a:pathLst>
              <a:path w="2669512" h="2469299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3748651" y="8858795"/>
            <a:ext cx="2268425" cy="1990543"/>
          </a:xfrm>
          <a:custGeom>
            <a:avLst/>
            <a:gdLst/>
            <a:ahLst/>
            <a:cxnLst/>
            <a:rect l="l" t="t" r="r" b="b"/>
            <a:pathLst>
              <a:path w="2268425" h="1990543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-2829396">
            <a:off x="16595204" y="61939"/>
            <a:ext cx="3367561" cy="3245487"/>
          </a:xfrm>
          <a:custGeom>
            <a:avLst/>
            <a:gdLst/>
            <a:ahLst/>
            <a:cxnLst/>
            <a:rect l="l" t="t" r="r" b="b"/>
            <a:pathLst>
              <a:path w="3367561" h="3245487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3572091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6736567" y="4592514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-10726236">
            <a:off x="13288786" y="-648443"/>
            <a:ext cx="4156830" cy="1979691"/>
          </a:xfrm>
          <a:custGeom>
            <a:avLst/>
            <a:gdLst/>
            <a:ahLst/>
            <a:cxnLst/>
            <a:rect l="l" t="t" r="r" b="b"/>
            <a:pathLst>
              <a:path w="4156830" h="1979691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0789271" y="-1202197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-778935" y="8261739"/>
            <a:ext cx="3287385" cy="3184654"/>
          </a:xfrm>
          <a:custGeom>
            <a:avLst/>
            <a:gdLst/>
            <a:ahLst/>
            <a:cxnLst/>
            <a:rect l="l" t="t" r="r" b="b"/>
            <a:pathLst>
              <a:path w="3287385" h="3184654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 rot="-8754662">
            <a:off x="5893358" y="-2053103"/>
            <a:ext cx="4176376" cy="3664770"/>
          </a:xfrm>
          <a:custGeom>
            <a:avLst/>
            <a:gdLst/>
            <a:ahLst/>
            <a:cxnLst/>
            <a:rect l="l" t="t" r="r" b="b"/>
            <a:pathLst>
              <a:path w="4176376" h="3664770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632863" y="4598768"/>
            <a:ext cx="13022273" cy="1380354"/>
            <a:chOff x="0" y="0"/>
            <a:chExt cx="2990689" cy="31701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90689" cy="317012"/>
            </a:xfrm>
            <a:custGeom>
              <a:avLst/>
              <a:gdLst/>
              <a:ahLst/>
              <a:cxnLst/>
              <a:rect l="l" t="t" r="r" b="b"/>
              <a:pathLst>
                <a:path w="2990689" h="317012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308094"/>
                  </a:lnTo>
                  <a:cubicBezTo>
                    <a:pt x="2990689" y="313019"/>
                    <a:pt x="2986697" y="317012"/>
                    <a:pt x="2981772" y="317012"/>
                  </a:cubicBezTo>
                  <a:lnTo>
                    <a:pt x="8918" y="317012"/>
                  </a:lnTo>
                  <a:cubicBezTo>
                    <a:pt x="3993" y="317012"/>
                    <a:pt x="0" y="313019"/>
                    <a:pt x="0" y="308094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842733" y="6305754"/>
            <a:ext cx="8602534" cy="1423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2D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게임프로그래밍 </a:t>
            </a:r>
            <a:r>
              <a:rPr lang="en-US" altLang="ko-KR" sz="4373" b="1" spc="389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3</a:t>
            </a:r>
            <a:r>
              <a:rPr lang="ko-KR" altLang="en-US" sz="4373" b="1" spc="389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차 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발표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  <a:p>
            <a:pPr marL="0" lvl="0" indent="0" algn="ctr">
              <a:lnSpc>
                <a:spcPts val="5729"/>
              </a:lnSpc>
            </a:pPr>
            <a:r>
              <a:rPr 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2022184027 </a:t>
            </a:r>
            <a:r>
              <a:rPr lang="ko-KR" altLang="en-US" sz="4373" b="1" spc="389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이병욱</a:t>
            </a:r>
            <a:endParaRPr lang="en-US" sz="4373" b="1" spc="389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22129" y="3327969"/>
            <a:ext cx="12043743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4976"/>
              </a:lnSpc>
              <a:spcBef>
                <a:spcPct val="0"/>
              </a:spcBef>
            </a:pPr>
            <a:r>
              <a:rPr lang="en-US" sz="19065" dirty="0">
                <a:solidFill>
                  <a:srgbClr val="404040"/>
                </a:solidFill>
                <a:latin typeface="Hibernate"/>
              </a:rPr>
              <a:t>THE MOUNTAIN MAN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6027349" y="8292256"/>
            <a:ext cx="3020519" cy="2793980"/>
          </a:xfrm>
          <a:custGeom>
            <a:avLst/>
            <a:gdLst/>
            <a:ahLst/>
            <a:cxnLst/>
            <a:rect l="l" t="t" r="r" b="b"/>
            <a:pathLst>
              <a:path w="3020519" h="2793980">
                <a:moveTo>
                  <a:pt x="0" y="0"/>
                </a:moveTo>
                <a:lnTo>
                  <a:pt x="3020519" y="0"/>
                </a:lnTo>
                <a:lnTo>
                  <a:pt x="3020519" y="2793980"/>
                </a:lnTo>
                <a:lnTo>
                  <a:pt x="0" y="2793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 rot="2523674">
            <a:off x="8574628" y="8547243"/>
            <a:ext cx="3966278" cy="3822501"/>
          </a:xfrm>
          <a:custGeom>
            <a:avLst/>
            <a:gdLst/>
            <a:ahLst/>
            <a:cxnLst/>
            <a:rect l="l" t="t" r="r" b="b"/>
            <a:pathLst>
              <a:path w="3966278" h="3822501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3083439" y="9151851"/>
            <a:ext cx="4283445" cy="2039991"/>
          </a:xfrm>
          <a:custGeom>
            <a:avLst/>
            <a:gdLst/>
            <a:ahLst/>
            <a:cxnLst/>
            <a:rect l="l" t="t" r="r" b="b"/>
            <a:pathLst>
              <a:path w="4283445" h="2039991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-886757" y="-2855618"/>
            <a:ext cx="4468392" cy="4367853"/>
          </a:xfrm>
          <a:custGeom>
            <a:avLst/>
            <a:gdLst/>
            <a:ahLst/>
            <a:cxnLst/>
            <a:rect l="l" t="t" r="r" b="b"/>
            <a:pathLst>
              <a:path w="4468392" h="4367853">
                <a:moveTo>
                  <a:pt x="0" y="0"/>
                </a:moveTo>
                <a:lnTo>
                  <a:pt x="4468392" y="0"/>
                </a:lnTo>
                <a:lnTo>
                  <a:pt x="4468392" y="4367853"/>
                </a:lnTo>
                <a:lnTo>
                  <a:pt x="0" y="4367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518487" y="-1606223"/>
            <a:ext cx="3102866" cy="3118458"/>
          </a:xfrm>
          <a:custGeom>
            <a:avLst/>
            <a:gdLst/>
            <a:ahLst/>
            <a:cxnLst/>
            <a:rect l="l" t="t" r="r" b="b"/>
            <a:pathLst>
              <a:path w="3102866" h="3118458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 rot="-10800000">
            <a:off x="16027349" y="-1201274"/>
            <a:ext cx="4270056" cy="3746974"/>
          </a:xfrm>
          <a:custGeom>
            <a:avLst/>
            <a:gdLst/>
            <a:ahLst/>
            <a:cxnLst/>
            <a:rect l="l" t="t" r="r" b="b"/>
            <a:pathLst>
              <a:path w="4270056" h="3746974">
                <a:moveTo>
                  <a:pt x="0" y="0"/>
                </a:moveTo>
                <a:lnTo>
                  <a:pt x="4270055" y="0"/>
                </a:lnTo>
                <a:lnTo>
                  <a:pt x="4270055" y="3746974"/>
                </a:lnTo>
                <a:lnTo>
                  <a:pt x="0" y="374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3158580" y="1381388"/>
            <a:ext cx="11970837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DEVELOPEMENT SCHEDULE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5696B9D-9F25-FAEB-743C-7C0F4F880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954663"/>
              </p:ext>
            </p:extLst>
          </p:nvPr>
        </p:nvGraphicFramePr>
        <p:xfrm>
          <a:off x="2481972" y="3543300"/>
          <a:ext cx="13324051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18628">
                  <a:extLst>
                    <a:ext uri="{9D8B030D-6E8A-4147-A177-3AD203B41FA5}">
                      <a16:colId xmlns:a16="http://schemas.microsoft.com/office/drawing/2014/main" val="3368435915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11837802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4264040374"/>
                    </a:ext>
                  </a:extLst>
                </a:gridCol>
                <a:gridCol w="1175623">
                  <a:extLst>
                    <a:ext uri="{9D8B030D-6E8A-4147-A177-3AD203B41FA5}">
                      <a16:colId xmlns:a16="http://schemas.microsoft.com/office/drawing/2014/main" val="40254536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내용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목표 범위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실제 개발 완료 범위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40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진척도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0434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플레이어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파츠별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피로도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완벽한 물리 법칙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전체 피로도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,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아쉬운 물리 법칙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95%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483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홀드</a:t>
                      </a:r>
                      <a:endParaRPr lang="en-US" altLang="ko-KR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종류 홀드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종류 홀드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752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개의 문제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개의 문제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497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제작 시스템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문제 제작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여러 문제 제작 가능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하나의 문제만 제작 가능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90%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152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 및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 메뉴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각 </a:t>
                      </a:r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메뉴별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 메뉴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및 각 </a:t>
                      </a:r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메뉴별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UI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498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커스터마이징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각 </a:t>
                      </a:r>
                      <a:r>
                        <a:rPr lang="ko-KR" altLang="en-US" sz="3200" dirty="0" err="1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파츠별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 선택지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3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가지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액세서리로 대체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90%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6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사운드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사운드 직접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사운드 </a:t>
                      </a: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</a:t>
                      </a:r>
                      <a:r>
                        <a:rPr lang="ko-KR" altLang="en-US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개 직접 개발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100%</a:t>
                      </a:r>
                      <a:endParaRPr lang="ko-KR" altLang="en-US" sz="3200" dirty="0">
                        <a:latin typeface="나눔손글씨 가람연꽃" panose="02000503000000000000" pitchFamily="2" charset="-127"/>
                        <a:ea typeface="나눔손글씨 가람연꽃" panose="02000503000000000000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3864"/>
                  </a:ext>
                </a:extLst>
              </a:tr>
            </a:tbl>
          </a:graphicData>
        </a:graphic>
      </p:graphicFrame>
      <p:sp>
        <p:nvSpPr>
          <p:cNvPr id="3" name="TextBox 11">
            <a:extLst>
              <a:ext uri="{FF2B5EF4-FFF2-40B4-BE49-F238E27FC236}">
                <a16:creationId xmlns:a16="http://schemas.microsoft.com/office/drawing/2014/main" id="{CD5B4572-077A-FD44-6C64-BE07247929BA}"/>
              </a:ext>
            </a:extLst>
          </p:cNvPr>
          <p:cNvSpPr txBox="1"/>
          <p:nvPr/>
        </p:nvSpPr>
        <p:spPr>
          <a:xfrm>
            <a:off x="11895307" y="8292256"/>
            <a:ext cx="3910716" cy="723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평균 </a:t>
            </a:r>
            <a:r>
              <a:rPr lang="en-US" altLang="ko-KR" sz="4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96.426</a:t>
            </a:r>
            <a:r>
              <a:rPr lang="en-US" altLang="ko-KR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% </a:t>
            </a:r>
            <a:r>
              <a:rPr lang="ko-KR" altLang="en-US" sz="4000" b="1" dirty="0">
                <a:solidFill>
                  <a:srgbClr val="404040"/>
                </a:solidFill>
                <a:latin typeface="나눔손글씨 가람연꽃" panose="02000503000000000000" pitchFamily="2" charset="-127"/>
                <a:ea typeface="나눔손글씨 가람연꽃" panose="02000503000000000000" pitchFamily="2" charset="-127"/>
              </a:rPr>
              <a:t>개발 완료 </a:t>
            </a:r>
            <a:endParaRPr lang="en-US" altLang="ko-KR" sz="3600" dirty="0">
              <a:solidFill>
                <a:srgbClr val="404040"/>
              </a:solidFill>
              <a:latin typeface="나눔손글씨 가람연꽃" panose="02000503000000000000" pitchFamily="2" charset="-127"/>
              <a:ea typeface="나눔손글씨 가람연꽃" panose="02000503000000000000" pitchFamily="2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-70429" r="-70429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973535" y="3603782"/>
            <a:ext cx="12340930" cy="5112705"/>
            <a:chOff x="0" y="0"/>
            <a:chExt cx="3250286" cy="13465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0286" cy="1346556"/>
            </a:xfrm>
            <a:custGeom>
              <a:avLst/>
              <a:gdLst/>
              <a:ahLst/>
              <a:cxnLst/>
              <a:rect l="l" t="t" r="r" b="b"/>
              <a:pathLst>
                <a:path w="3250286" h="1346556">
                  <a:moveTo>
                    <a:pt x="31994" y="0"/>
                  </a:moveTo>
                  <a:lnTo>
                    <a:pt x="3218292" y="0"/>
                  </a:lnTo>
                  <a:cubicBezTo>
                    <a:pt x="3235962" y="0"/>
                    <a:pt x="3250286" y="14324"/>
                    <a:pt x="3250286" y="31994"/>
                  </a:cubicBezTo>
                  <a:lnTo>
                    <a:pt x="3250286" y="1314562"/>
                  </a:lnTo>
                  <a:cubicBezTo>
                    <a:pt x="3250286" y="1332232"/>
                    <a:pt x="3235962" y="1346556"/>
                    <a:pt x="3218292" y="1346556"/>
                  </a:cubicBezTo>
                  <a:lnTo>
                    <a:pt x="31994" y="1346556"/>
                  </a:lnTo>
                  <a:cubicBezTo>
                    <a:pt x="14324" y="1346556"/>
                    <a:pt x="0" y="1332232"/>
                    <a:pt x="0" y="1314562"/>
                  </a:cubicBezTo>
                  <a:lnTo>
                    <a:pt x="0" y="31994"/>
                  </a:lnTo>
                  <a:cubicBezTo>
                    <a:pt x="0" y="14324"/>
                    <a:pt x="14324" y="0"/>
                    <a:pt x="31994" y="0"/>
                  </a:cubicBezTo>
                  <a:close/>
                </a:path>
              </a:pathLst>
            </a:custGeom>
            <a:solidFill>
              <a:srgbClr val="B8CDD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9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323134" y="8156869"/>
            <a:ext cx="2436684" cy="2692468"/>
          </a:xfrm>
          <a:custGeom>
            <a:avLst/>
            <a:gdLst/>
            <a:ahLst/>
            <a:cxnLst/>
            <a:rect l="l" t="t" r="r" b="b"/>
            <a:pathLst>
              <a:path w="2436684" h="2692468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-1214591" y="683416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6323134" y="-425331"/>
            <a:ext cx="2478756" cy="2404393"/>
          </a:xfrm>
          <a:custGeom>
            <a:avLst/>
            <a:gdLst/>
            <a:ahLst/>
            <a:cxnLst/>
            <a:rect l="l" t="t" r="r" b="b"/>
            <a:pathLst>
              <a:path w="2478756" h="2404393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-1214591" y="-1246789"/>
            <a:ext cx="3669227" cy="4550979"/>
          </a:xfrm>
          <a:custGeom>
            <a:avLst/>
            <a:gdLst/>
            <a:ahLst/>
            <a:cxnLst/>
            <a:rect l="l" t="t" r="r" b="b"/>
            <a:pathLst>
              <a:path w="3669227" h="4550979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5148828" y="1418113"/>
            <a:ext cx="7990345" cy="2346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340"/>
              </a:lnSpc>
              <a:spcBef>
                <a:spcPct val="0"/>
              </a:spcBef>
            </a:pPr>
            <a:r>
              <a:rPr lang="en-US" sz="14000" dirty="0">
                <a:solidFill>
                  <a:srgbClr val="404040"/>
                </a:solidFill>
                <a:latin typeface="Hibernate"/>
              </a:rPr>
              <a:t>COMMITS GRAPH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073409" y="3135912"/>
            <a:ext cx="2429181" cy="4015176"/>
          </a:xfrm>
          <a:custGeom>
            <a:avLst/>
            <a:gdLst/>
            <a:ahLst/>
            <a:cxnLst/>
            <a:rect l="l" t="t" r="r" b="b"/>
            <a:pathLst>
              <a:path w="2429181" h="4015176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AE379FE-ACAC-F3B1-5F74-DD5D921FC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69488" y="4026840"/>
            <a:ext cx="4766806" cy="4266587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D4C66E3-83E2-24D4-C410-653897E17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20679"/>
              </p:ext>
            </p:extLst>
          </p:nvPr>
        </p:nvGraphicFramePr>
        <p:xfrm>
          <a:off x="10051708" y="4026839"/>
          <a:ext cx="5095164" cy="42665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7582">
                  <a:extLst>
                    <a:ext uri="{9D8B030D-6E8A-4147-A177-3AD203B41FA5}">
                      <a16:colId xmlns:a16="http://schemas.microsoft.com/office/drawing/2014/main" val="459540394"/>
                    </a:ext>
                  </a:extLst>
                </a:gridCol>
                <a:gridCol w="2547582">
                  <a:extLst>
                    <a:ext uri="{9D8B030D-6E8A-4147-A177-3AD203B41FA5}">
                      <a16:colId xmlns:a16="http://schemas.microsoft.com/office/drawing/2014/main" val="1559243365"/>
                    </a:ext>
                  </a:extLst>
                </a:gridCol>
              </a:tblGrid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341299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555528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3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389951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4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475609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5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14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7320005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6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484127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7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20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0584847"/>
                  </a:ext>
                </a:extLst>
              </a:tr>
              <a:tr h="533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8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17</a:t>
                      </a:r>
                      <a:r>
                        <a:rPr lang="ko-KR" altLang="en-US" sz="2800" dirty="0">
                          <a:latin typeface="나눔손글씨 가람연꽃" panose="02000503000000000000" pitchFamily="2" charset="-127"/>
                          <a:ea typeface="나눔손글씨 가람연꽃" panose="02000503000000000000" pitchFamily="2" charset="-127"/>
                        </a:rPr>
                        <a:t>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340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10564</TotalTime>
  <Words>150</Words>
  <Application>Microsoft Office PowerPoint</Application>
  <PresentationFormat>사용자 지정</PresentationFormat>
  <Paragraphs>55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Calibri</vt:lpstr>
      <vt:lpstr>Arial</vt:lpstr>
      <vt:lpstr>나눔손글씨 가람연꽃</vt:lpstr>
      <vt:lpstr>맑은 고딕</vt:lpstr>
      <vt:lpstr>Hibernate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Watercolor Creative Project Presentation</dc:title>
  <cp:lastModifiedBy>이병욱(2022184027)</cp:lastModifiedBy>
  <cp:revision>10</cp:revision>
  <dcterms:created xsi:type="dcterms:W3CDTF">2006-08-16T00:00:00Z</dcterms:created>
  <dcterms:modified xsi:type="dcterms:W3CDTF">2023-12-06T14:22:36Z</dcterms:modified>
  <dc:identifier>DAFwTpy4C9s</dc:identifier>
</cp:coreProperties>
</file>